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38"/>
  </p:notesMasterIdLst>
  <p:sldIdLst>
    <p:sldId id="256" r:id="rId5"/>
    <p:sldId id="300" r:id="rId6"/>
    <p:sldId id="259" r:id="rId7"/>
    <p:sldId id="261" r:id="rId8"/>
    <p:sldId id="303" r:id="rId9"/>
    <p:sldId id="282" r:id="rId10"/>
    <p:sldId id="283" r:id="rId11"/>
    <p:sldId id="291" r:id="rId12"/>
    <p:sldId id="290" r:id="rId13"/>
    <p:sldId id="296" r:id="rId14"/>
    <p:sldId id="310" r:id="rId15"/>
    <p:sldId id="311" r:id="rId16"/>
    <p:sldId id="312" r:id="rId17"/>
    <p:sldId id="313" r:id="rId18"/>
    <p:sldId id="314" r:id="rId19"/>
    <p:sldId id="292" r:id="rId20"/>
    <p:sldId id="299" r:id="rId21"/>
    <p:sldId id="301" r:id="rId22"/>
    <p:sldId id="305" r:id="rId23"/>
    <p:sldId id="308" r:id="rId24"/>
    <p:sldId id="309" r:id="rId25"/>
    <p:sldId id="304" r:id="rId26"/>
    <p:sldId id="315" r:id="rId27"/>
    <p:sldId id="316" r:id="rId28"/>
    <p:sldId id="317" r:id="rId29"/>
    <p:sldId id="319" r:id="rId30"/>
    <p:sldId id="318" r:id="rId31"/>
    <p:sldId id="306" r:id="rId32"/>
    <p:sldId id="307" r:id="rId33"/>
    <p:sldId id="287" r:id="rId34"/>
    <p:sldId id="293" r:id="rId35"/>
    <p:sldId id="294" r:id="rId36"/>
    <p:sldId id="278" r:id="rId3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9"/>
      <p:bold r:id="rId40"/>
    </p:embeddedFont>
    <p:embeddedFont>
      <p:font typeface="Quicksand" panose="020B0604020202020204" charset="0"/>
      <p:regular r:id="rId41"/>
      <p:bold r:id="rId42"/>
    </p:embeddedFont>
    <p:embeddedFont>
      <p:font typeface="Short Stack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96141-AEC8-F4C5-449C-7CBD01303E72}" v="10" dt="2022-05-31T17:00:42.832"/>
    <p1510:client id="{13877542-FD22-4BFB-9390-AF9DFCD7BB2A}" v="130" dt="2022-05-31T17:19:30.996"/>
    <p1510:client id="{6470986C-E038-C48C-0F9B-8D7DE0386E56}" v="74" dt="2022-05-31T17:20:57.583"/>
    <p1510:client id="{81B80F32-CC41-562D-1404-386B2CDE52B2}" v="84" dt="2022-05-31T17:07:26.788"/>
  </p1510:revLst>
</p1510:revInfo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7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35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25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0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8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62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02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attern">
  <p:cSld name="BLANK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566" name="Google Shape;566;p11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6" name="Google Shape;586;p11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89" name="Google Shape;589;p11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91" name="Google Shape;591;p11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94" name="Google Shape;594;p11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4" name="Google Shape;614;p11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17" name="Google Shape;617;p11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9" name="Google Shape;619;p11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23" name="Google Shape;623;p11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25" name="Google Shape;625;p1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72" name="Google Shape;372;p7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2" name="Google Shape;392;p7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93" name="Google Shape;393;p7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95" name="Google Shape;395;p7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7" name="Google Shape;397;p7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98" name="Google Shape;398;p7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00" name="Google Shape;400;p7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0" name="Google Shape;420;p7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21" name="Google Shape;421;p7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3" name="Google Shape;423;p7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5" name="Google Shape;425;p7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26" name="Google Shape;426;p7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9" name="Google Shape;429;p7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31" name="Google Shape;431;p7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body" idx="1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body" idx="2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4" name="Google Shape;434;p7"/>
          <p:cNvSpPr txBox="1">
            <a:spLocks noGrp="1"/>
          </p:cNvSpPr>
          <p:nvPr>
            <p:ph type="body" idx="3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435" name="Google Shape;435;p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8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438" name="Google Shape;438;p8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58" name="Google Shape;458;p8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1" name="Google Shape;461;p8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63" name="Google Shape;463;p8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6" name="Google Shape;466;p8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86" name="Google Shape;486;p8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89" name="Google Shape;489;p8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91" name="Google Shape;491;p8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92" name="Google Shape;492;p8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95" name="Google Shape;495;p8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97" name="Google Shape;497;p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 txBox="1">
            <a:spLocks noGrp="1"/>
          </p:cNvSpPr>
          <p:nvPr>
            <p:ph type="body" idx="1"/>
          </p:nvPr>
        </p:nvSpPr>
        <p:spPr>
          <a:xfrm>
            <a:off x="1619425" y="4348000"/>
            <a:ext cx="5905200" cy="2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-45603" y="-123258"/>
            <a:ext cx="9272423" cy="910791"/>
            <a:chOff x="-45603" y="440026"/>
            <a:chExt cx="9272423" cy="910791"/>
          </a:xfrm>
        </p:grpSpPr>
        <p:sp>
          <p:nvSpPr>
            <p:cNvPr id="503" name="Google Shape;503;p9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3" name="Google Shape;523;p9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26" name="Google Shape;526;p9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8" name="Google Shape;528;p9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29" name="Google Shape;529;p9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54" name="Google Shape;554;p9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6" name="Google Shape;556;p9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557" name="Google Shape;557;p9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630078" y="1716150"/>
            <a:ext cx="8216555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400" dirty="0"/>
              <a:t>ELEMENTS OF COMPUTING SYSTEMS - 2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300" y="2225811"/>
            <a:ext cx="4919400" cy="6918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2000" b="0" i="0" u="none" strike="noStrike" baseline="0">
                <a:latin typeface="CIDFont+F2"/>
              </a:rPr>
              <a:t>  Write a Jack program which counts up to 30 sec and automatically resets to 0.</a:t>
            </a:r>
            <a:endParaRPr sz="200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63F1-0676-9C5B-723C-A4391D87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408403"/>
            <a:ext cx="7087200" cy="550200"/>
          </a:xfrm>
        </p:spPr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A6BF-5F3C-71CF-9C29-3E0F6DAAF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62" y="1512626"/>
            <a:ext cx="8115625" cy="2683200"/>
          </a:xfrm>
        </p:spPr>
        <p:txBody>
          <a:bodyPr/>
          <a:lstStyle/>
          <a:p>
            <a:r>
              <a:rPr lang="en-US" dirty="0"/>
              <a:t>We will write a jack code which will count from 0 to 30 with a delay of 1000 millisecond (1 second).</a:t>
            </a:r>
          </a:p>
          <a:p>
            <a:r>
              <a:rPr lang="en-US" dirty="0"/>
              <a:t>When counter hits 30 the counter will reset and again start from 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860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6C5E37-518C-C6BC-1621-D52CDFB5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00" y="58962"/>
            <a:ext cx="7087200" cy="379653"/>
          </a:xfrm>
        </p:spPr>
        <p:txBody>
          <a:bodyPr/>
          <a:lstStyle/>
          <a:p>
            <a:r>
              <a:rPr lang="en-US" dirty="0"/>
              <a:t>JACK CODE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C0FE6-4386-03D9-2130-A5AFD22C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21" y="452554"/>
            <a:ext cx="5200707" cy="46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3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4ADCE-3D09-4EEF-CB32-7DCDC4FC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09" y="58375"/>
            <a:ext cx="5166382" cy="5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6C5E37-518C-C6BC-1621-D52CDFB5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39054"/>
            <a:ext cx="7087200" cy="550200"/>
          </a:xfrm>
        </p:spPr>
        <p:txBody>
          <a:bodyPr/>
          <a:lstStyle/>
          <a:p>
            <a:r>
              <a:rPr lang="en-US" dirty="0"/>
              <a:t>JACK COMPILATION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D3867-F1B1-8304-FA39-F3A8045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5" y="695674"/>
            <a:ext cx="7668219" cy="4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6C5E37-518C-C6BC-1621-D52CDFB5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0"/>
            <a:ext cx="7087200" cy="444168"/>
          </a:xfrm>
        </p:spPr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655EDFA8-EA75-6486-5802-58BE7EDA0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8200" y="505522"/>
            <a:ext cx="6507549" cy="45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9E9B-2770-8147-75D2-E284D9B0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483" y="24190"/>
            <a:ext cx="3208800" cy="503596"/>
          </a:xfrm>
        </p:spPr>
        <p:txBody>
          <a:bodyPr/>
          <a:lstStyle/>
          <a:p>
            <a:r>
              <a:rPr lang="en-US" dirty="0"/>
              <a:t>ALTERNATIVE Jack code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6DEB-B75E-5A1F-B368-A32DF1322C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2ED22-E2E3-8E73-1F6D-F92516ED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88" y="737113"/>
            <a:ext cx="4586990" cy="39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5165-B0B0-FF07-5E90-6CA53917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965" y="181690"/>
            <a:ext cx="7087200" cy="550200"/>
          </a:xfrm>
        </p:spPr>
        <p:txBody>
          <a:bodyPr/>
          <a:lstStyle/>
          <a:p>
            <a:r>
              <a:rPr lang="en-US"/>
              <a:t>Next we have to compile that in command prompt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81A7D-4EB8-65D8-FBAC-9D160F68C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BE59D-805F-6376-B60F-FFF3361CE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3AA0B59-92C7-E41B-2B50-5962419F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4" y="1132348"/>
            <a:ext cx="7307262" cy="34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8BA4-F740-CBEC-66A1-BE6E96A1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56" y="177880"/>
            <a:ext cx="7087200" cy="550200"/>
          </a:xfrm>
        </p:spPr>
        <p:txBody>
          <a:bodyPr/>
          <a:lstStyle/>
          <a:p>
            <a:r>
              <a:rPr lang="en-US" dirty="0"/>
              <a:t>Next we can find .</a:t>
            </a:r>
            <a:r>
              <a:rPr lang="en-US" dirty="0" err="1"/>
              <a:t>vm</a:t>
            </a:r>
            <a:r>
              <a:rPr lang="en-US" dirty="0"/>
              <a:t> file in folder as below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9010F-C1AB-6F6B-C1C2-4ADF0F7C3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7B69-B847-730F-E589-B5572F2DD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1B74FF-6996-22A0-2BD1-C6CE7E6D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192421"/>
            <a:ext cx="7275511" cy="35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0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63F1-0676-9C5B-723C-A4391D87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8A764-8586-0072-FFD3-7DD798BD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293A2C0-2CCA-D980-5491-71C14C71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13" y="691721"/>
            <a:ext cx="6092824" cy="39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5320F-9475-EB53-3852-8F75A009E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155" y="539522"/>
            <a:ext cx="2573639" cy="647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TEAM MEMBERS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01803-5C52-734B-9C62-AD51B8D10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E39DF1-26CE-B8E5-DE60-0900F0E5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13" y="1524214"/>
            <a:ext cx="6292521" cy="2534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825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08E40-DBC2-D859-B644-2435FC6FB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024B3D8-11A4-5D8E-B52B-FBFC9B5C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2" y="960948"/>
            <a:ext cx="7418386" cy="37889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338" y="61913"/>
            <a:ext cx="7086600" cy="550862"/>
          </a:xfrm>
        </p:spPr>
        <p:txBody>
          <a:bodyPr/>
          <a:lstStyle/>
          <a:p>
            <a:r>
              <a:rPr lang="en-US" dirty="0"/>
              <a:t>ALTERNATIVE OUTPUT</a:t>
            </a:r>
          </a:p>
        </p:txBody>
      </p:sp>
    </p:spTree>
    <p:extLst>
      <p:ext uri="{BB962C8B-B14F-4D97-AF65-F5344CB8AC3E}">
        <p14:creationId xmlns:p14="http://schemas.microsoft.com/office/powerpoint/2010/main" val="1794509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DE11-652F-B756-AD94-F8CC9E92F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27" y="31620"/>
            <a:ext cx="7087200" cy="550200"/>
          </a:xfrm>
        </p:spPr>
        <p:txBody>
          <a:bodyPr/>
          <a:lstStyle/>
          <a:p>
            <a:r>
              <a:rPr lang="en-US" dirty="0"/>
              <a:t>ALTERNATIVE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31B27-EB84-6B32-A65D-F76E3DB7E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AE36B-7DC1-CA30-881E-25BA42F76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01BCC1C-B6DE-5C79-FBD0-BA7A2A7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7" y="821711"/>
            <a:ext cx="6950075" cy="39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4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1960363" y="1356056"/>
            <a:ext cx="5305162" cy="20527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/>
                </a:solidFill>
                <a:latin typeface="Arial"/>
                <a:cs typeface="Arial"/>
              </a:rPr>
              <a:t>3</a:t>
            </a:r>
            <a:r>
              <a:rPr lang="en" sz="3600" dirty="0">
                <a:solidFill>
                  <a:schemeClr val="accent4"/>
                </a:solidFill>
                <a:latin typeface="Arial"/>
                <a:cs typeface="Arial"/>
              </a:rPr>
              <a:t>.</a:t>
            </a:r>
            <a:br>
              <a:rPr lang="en" sz="3600" dirty="0">
                <a:solidFill>
                  <a:schemeClr val="accent4"/>
                </a:solidFill>
                <a:latin typeface="Arial"/>
                <a:cs typeface="Arial"/>
              </a:rPr>
            </a:br>
            <a:br>
              <a:rPr lang="en" sz="4400" dirty="0">
                <a:solidFill>
                  <a:schemeClr val="accent4"/>
                </a:solidFill>
                <a:latin typeface="Arial"/>
                <a:cs typeface="Arial"/>
              </a:rPr>
            </a:br>
            <a:r>
              <a:rPr lang="en-US" sz="4400" baseline="30000" dirty="0"/>
              <a:t>Write a Jack program to find the sum of prime numbers from 50 to 100.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1818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08E40-DBC2-D859-B644-2435FC6F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375" y="1230150"/>
            <a:ext cx="7087200" cy="2683200"/>
          </a:xfrm>
        </p:spPr>
        <p:txBody>
          <a:bodyPr/>
          <a:lstStyle/>
          <a:p>
            <a:r>
              <a:rPr lang="en-US" dirty="0"/>
              <a:t>We will take input from user of two number that are ranging from n=50 to n=100.</a:t>
            </a:r>
          </a:p>
          <a:p>
            <a:r>
              <a:rPr lang="en-US" dirty="0"/>
              <a:t>Then we will check whether number starting from n = 50 till n=100 contains how many prime numbers and then add those prime numbers.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118219"/>
            <a:ext cx="7086600" cy="550862"/>
          </a:xfrm>
        </p:spPr>
        <p:txBody>
          <a:bodyPr/>
          <a:lstStyle/>
          <a:p>
            <a:r>
              <a:rPr lang="en-US" dirty="0"/>
              <a:t>CODE LOGIC</a:t>
            </a:r>
          </a:p>
        </p:txBody>
      </p:sp>
    </p:spTree>
    <p:extLst>
      <p:ext uri="{BB962C8B-B14F-4D97-AF65-F5344CB8AC3E}">
        <p14:creationId xmlns:p14="http://schemas.microsoft.com/office/powerpoint/2010/main" val="364027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1913"/>
            <a:ext cx="7086600" cy="346965"/>
          </a:xfrm>
        </p:spPr>
        <p:txBody>
          <a:bodyPr/>
          <a:lstStyle/>
          <a:p>
            <a:r>
              <a:rPr lang="en-US" dirty="0"/>
              <a:t>JACK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B28F5-7D37-BBB2-B570-80F82980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16" y="491921"/>
            <a:ext cx="7090368" cy="45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3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730" y="2595"/>
            <a:ext cx="7086600" cy="550862"/>
          </a:xfrm>
        </p:spPr>
        <p:txBody>
          <a:bodyPr/>
          <a:lstStyle/>
          <a:p>
            <a:r>
              <a:rPr lang="en-US" dirty="0"/>
              <a:t>JACK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975FB-92AA-9D8C-6965-3E7D075D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8" y="553457"/>
            <a:ext cx="6883992" cy="45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5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75" y="14868"/>
            <a:ext cx="7086600" cy="406438"/>
          </a:xfrm>
        </p:spPr>
        <p:txBody>
          <a:bodyPr/>
          <a:lstStyle/>
          <a:p>
            <a:r>
              <a:rPr lang="en-US" dirty="0"/>
              <a:t>JACK COMPILATION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73688-0667-D59B-3F5A-8AB5A3BA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90" y="448847"/>
            <a:ext cx="7504370" cy="46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3049-BFA9-C107-D473-10811EFEA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EAB0D-CB67-A82D-8976-C66880F3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338" y="61913"/>
            <a:ext cx="7086600" cy="443609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5C9FD-358D-2EF8-60FC-83763C6C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35" y="505522"/>
            <a:ext cx="6554179" cy="45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7EFC-8691-C687-C65B-2631FEFA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153156"/>
            <a:ext cx="7087200" cy="550200"/>
          </a:xfrm>
        </p:spPr>
        <p:txBody>
          <a:bodyPr/>
          <a:lstStyle/>
          <a:p>
            <a:r>
              <a:rPr lang="en-US" dirty="0"/>
              <a:t> ALTERNATIVE JACK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F8067-7E1C-61B9-BFA0-B9C9EFE5F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D72CAC-4EF9-9420-3030-DBD5F8D0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0" y="899538"/>
            <a:ext cx="8184192" cy="3704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86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DD8B-2E3E-0D4B-9E1C-B09E7915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46" y="114012"/>
            <a:ext cx="7087200" cy="550200"/>
          </a:xfrm>
        </p:spPr>
        <p:txBody>
          <a:bodyPr/>
          <a:lstStyle/>
          <a:p>
            <a:r>
              <a:rPr lang="en-US"/>
              <a:t>VM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13EF9-8F66-5238-89E4-5CFE25D4F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A4C792-437E-EB87-9E01-22D0D007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7" y="710432"/>
            <a:ext cx="8317280" cy="396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84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246113" y="19918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Write a Jack program to execute the following</a:t>
            </a:r>
            <a:b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br>
              <a:rPr lang="en-I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If n &lt;=10, y=Σ n</a:t>
            </a:r>
            <a:br>
              <a:rPr lang="pt-B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Else y=</a:t>
            </a:r>
            <a:r>
              <a:rPr lang="el-GR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800" b="0" i="0" u="none" strike="noStrike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1960363" y="1356056"/>
            <a:ext cx="5305162" cy="16547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latin typeface="Arial"/>
                <a:cs typeface="Arial"/>
              </a:rPr>
              <a:t>4.</a:t>
            </a:r>
          </a:p>
          <a:p>
            <a:pPr algn="l"/>
            <a:r>
              <a:rPr lang="en-US" sz="3600" i="0" u="none" strike="noStrike" baseline="30000" dirty="0"/>
              <a:t>Write a </a:t>
            </a:r>
            <a:r>
              <a:rPr lang="en-US" sz="3600" baseline="30000" dirty="0"/>
              <a:t>brief description of the various </a:t>
            </a:r>
            <a:r>
              <a:rPr lang="en-US" sz="3600" i="0" u="none" strike="noStrike" baseline="30000" dirty="0"/>
              <a:t>Jack </a:t>
            </a:r>
            <a:r>
              <a:rPr lang="en-US" sz="3600" baseline="30000" dirty="0"/>
              <a:t>OS Services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260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8CEB-D2F8-9969-E23F-AE0E48CD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119703"/>
            <a:ext cx="7087200" cy="5502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B7AAA-DA62-5D6E-2584-D43A5ECED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257B-9B3F-7387-EA04-7C72512C309A}"/>
              </a:ext>
            </a:extLst>
          </p:cNvPr>
          <p:cNvSpPr txBox="1"/>
          <p:nvPr/>
        </p:nvSpPr>
        <p:spPr>
          <a:xfrm>
            <a:off x="186522" y="1168826"/>
            <a:ext cx="87709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2400">
                <a:latin typeface="Short Stack"/>
              </a:rPr>
              <a:t>The Jack language comes with a standard library that may also be viewed as an interface to an underlying operating system. </a:t>
            </a:r>
          </a:p>
          <a:p>
            <a:endParaRPr lang="en-US" sz="2400">
              <a:latin typeface="Short Stack"/>
            </a:endParaRPr>
          </a:p>
          <a:p>
            <a:pPr marL="285750" indent="-285750">
              <a:buFont typeface="Wingdings"/>
              <a:buChar char="§"/>
            </a:pPr>
            <a:r>
              <a:rPr lang="en-US" sz="2400">
                <a:latin typeface="Short Stack"/>
              </a:rPr>
              <a:t>The library is a collection of Jack classes,  and must be provided in every implementation of the Jack language.</a:t>
            </a:r>
          </a:p>
          <a:p>
            <a:pPr algn="l"/>
            <a:endParaRPr lang="en-US" sz="2400">
              <a:latin typeface="Short Stack"/>
            </a:endParaRPr>
          </a:p>
        </p:txBody>
      </p:sp>
    </p:spTree>
    <p:extLst>
      <p:ext uri="{BB962C8B-B14F-4D97-AF65-F5344CB8AC3E}">
        <p14:creationId xmlns:p14="http://schemas.microsoft.com/office/powerpoint/2010/main" val="272461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D35D4A-B8AE-FCFC-58CA-DB5E5AA5A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056C0-0B31-5653-0EF9-D60167BF240E}"/>
              </a:ext>
            </a:extLst>
          </p:cNvPr>
          <p:cNvSpPr txBox="1"/>
          <p:nvPr/>
        </p:nvSpPr>
        <p:spPr>
          <a:xfrm rot="-10800000" flipV="1">
            <a:off x="456392" y="533311"/>
            <a:ext cx="823116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 dirty="0"/>
              <a:t>The standard library includes the following classes:-</a:t>
            </a:r>
          </a:p>
          <a:p>
            <a:endParaRPr lang="en-US" dirty="0"/>
          </a:p>
          <a:p>
            <a:r>
              <a:rPr lang="en-US" sz="2000" b="1" dirty="0"/>
              <a:t>Math:</a:t>
            </a:r>
            <a:r>
              <a:rPr lang="en-US" sz="2000" dirty="0"/>
              <a:t> Provides basic mathematical operations.</a:t>
            </a:r>
          </a:p>
          <a:p>
            <a:r>
              <a:rPr lang="en-US" sz="2000" b="1" dirty="0"/>
              <a:t>String:</a:t>
            </a:r>
            <a:r>
              <a:rPr lang="en-US" sz="2000" dirty="0"/>
              <a:t> Implements the String type and basic.</a:t>
            </a:r>
          </a:p>
          <a:p>
            <a:endParaRPr lang="en-US" sz="2000" dirty="0"/>
          </a:p>
          <a:p>
            <a:pPr marL="342900" indent="-342900">
              <a:buFont typeface="Wingdings"/>
              <a:buChar char="§"/>
            </a:pPr>
            <a:r>
              <a:rPr lang="en-US" sz="2000" dirty="0"/>
              <a:t>String-related operations:-</a:t>
            </a:r>
          </a:p>
          <a:p>
            <a:r>
              <a:rPr lang="en-US" sz="2000" b="1" dirty="0"/>
              <a:t>Array:</a:t>
            </a:r>
            <a:r>
              <a:rPr lang="en-US" sz="2000" dirty="0"/>
              <a:t> Defines the Array type and allows construction and disposal of arrays.</a:t>
            </a:r>
          </a:p>
          <a:p>
            <a:r>
              <a:rPr lang="en-US" sz="2000" b="1" dirty="0"/>
              <a:t>Output:</a:t>
            </a:r>
            <a:r>
              <a:rPr lang="en-US" sz="2000" dirty="0"/>
              <a:t> Handles text-based output.</a:t>
            </a:r>
          </a:p>
          <a:p>
            <a:r>
              <a:rPr lang="en-US" sz="2000" b="1" dirty="0"/>
              <a:t>Screen:</a:t>
            </a:r>
            <a:r>
              <a:rPr lang="en-US" sz="2000" dirty="0"/>
              <a:t> Handles graphic screen output.</a:t>
            </a:r>
          </a:p>
          <a:p>
            <a:r>
              <a:rPr lang="en-US" sz="2000" b="1" dirty="0"/>
              <a:t>Keyboard:</a:t>
            </a:r>
            <a:r>
              <a:rPr lang="en-US" sz="2000" dirty="0"/>
              <a:t> Handles user input from the keyboard.</a:t>
            </a:r>
          </a:p>
          <a:p>
            <a:r>
              <a:rPr lang="en-US" sz="2000" b="1" dirty="0"/>
              <a:t>Memory:</a:t>
            </a:r>
            <a:r>
              <a:rPr lang="en-US" sz="2000" dirty="0"/>
              <a:t> Handles memory operations.</a:t>
            </a:r>
          </a:p>
          <a:p>
            <a:r>
              <a:rPr lang="en-US" sz="2000" b="1" dirty="0"/>
              <a:t>Sys:</a:t>
            </a:r>
            <a:r>
              <a:rPr lang="en-US" sz="2000" dirty="0"/>
              <a:t> Provides some execution-related services.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6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275125" y="2871436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925" name="Google Shape;925;p35"/>
          <p:cNvSpPr/>
          <p:nvPr/>
        </p:nvSpPr>
        <p:spPr>
          <a:xfrm>
            <a:off x="3773798" y="1535499"/>
            <a:ext cx="1300413" cy="114978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6DCEB-B23A-B80E-8FA6-2F13CD588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176" y="621707"/>
            <a:ext cx="8343598" cy="2433727"/>
          </a:xfrm>
        </p:spPr>
        <p:txBody>
          <a:bodyPr/>
          <a:lstStyle/>
          <a:p>
            <a:r>
              <a:rPr lang="en-US" dirty="0"/>
              <a:t>We will take a variable n whose value we will take as input from user.</a:t>
            </a:r>
          </a:p>
          <a:p>
            <a:r>
              <a:rPr lang="en-US" dirty="0"/>
              <a:t>If n is less than or equal to 10 then it will give summation of n from 0 to 10</a:t>
            </a:r>
          </a:p>
          <a:p>
            <a:r>
              <a:rPr lang="en-US" dirty="0"/>
              <a:t>If n is more than 10 then output will be given as summation of n</a:t>
            </a:r>
            <a:r>
              <a:rPr lang="en-US" baseline="30000" dirty="0"/>
              <a:t>2</a:t>
            </a:r>
            <a:r>
              <a:rPr lang="en-US" dirty="0"/>
              <a:t> from 11 to till number.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NOTE: </a:t>
            </a:r>
            <a:br>
              <a:rPr lang="en-US" sz="2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Value of n will be calculated till when n = 45 as soon as value of n is taken as n = 46. It will start the count in negative as 16 bit number integer range is from -32768 to +32767.</a:t>
            </a:r>
            <a:endParaRPr lang="en-IN" sz="2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2F882-6E89-2A3F-B7AE-91285742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12282"/>
            <a:ext cx="7087200" cy="478372"/>
          </a:xfrm>
        </p:spPr>
        <p:txBody>
          <a:bodyPr/>
          <a:lstStyle/>
          <a:p>
            <a:r>
              <a:rPr lang="en-US" u="sng" dirty="0"/>
              <a:t>CODE Logic</a:t>
            </a:r>
            <a:endParaRPr lang="en-IN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D2C5E-391A-8059-2498-3B962A99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7834" y="604604"/>
            <a:ext cx="3440100" cy="522587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JACK CODE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623B53-5C33-E2A7-1AA3-E5A5753A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3" y="141249"/>
            <a:ext cx="4576427" cy="4861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0C3D3-2B74-834A-EC12-B27E4C61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69" y="1434790"/>
            <a:ext cx="4692231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D2C5E-391A-8059-2498-3B962A99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1398" y="64711"/>
            <a:ext cx="3440100" cy="522587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JACK COMPILATION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A8E12-1547-C7C7-E6D4-044F5B9A0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6" y="564887"/>
            <a:ext cx="7826984" cy="44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399" y="5104"/>
            <a:ext cx="7087200" cy="4757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OUTPUT</a:t>
            </a:r>
            <a:endParaRPr lang="en-US" u="sn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123AB-106A-EC46-0760-2363FF2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74" y="475785"/>
            <a:ext cx="6396851" cy="4424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48DAD-12D7-E0AB-4CFA-EB118C41D1F2}"/>
              </a:ext>
            </a:extLst>
          </p:cNvPr>
          <p:cNvSpPr txBox="1"/>
          <p:nvPr/>
        </p:nvSpPr>
        <p:spPr>
          <a:xfrm>
            <a:off x="7920851" y="2688144"/>
            <a:ext cx="122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n =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14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7;p20">
            <a:extLst>
              <a:ext uri="{FF2B5EF4-FFF2-40B4-BE49-F238E27FC236}">
                <a16:creationId xmlns:a16="http://schemas.microsoft.com/office/drawing/2014/main" id="{8DEDBCE9-8596-5AC1-17DF-D334B6CD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0"/>
            <a:ext cx="7086600" cy="5508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OUTPUT</a:t>
            </a:r>
            <a:endParaRPr lang="en-US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9418C-0690-318F-9FC1-3FD86BA9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23" y="550862"/>
            <a:ext cx="6408754" cy="4432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98C7B-1F15-96BA-6C39-7942FC94944C}"/>
              </a:ext>
            </a:extLst>
          </p:cNvPr>
          <p:cNvSpPr txBox="1"/>
          <p:nvPr/>
        </p:nvSpPr>
        <p:spPr>
          <a:xfrm>
            <a:off x="7776377" y="2766994"/>
            <a:ext cx="1327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n = 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86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"/>
          <p:cNvSpPr txBox="1">
            <a:spLocks noGrp="1"/>
          </p:cNvSpPr>
          <p:nvPr>
            <p:ph type="title"/>
          </p:nvPr>
        </p:nvSpPr>
        <p:spPr>
          <a:xfrm>
            <a:off x="1028400" y="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3C561-0E1C-DD8C-5C4D-1ED68D2C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6" y="550200"/>
            <a:ext cx="6594227" cy="4526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4D30A-B9EF-4BB0-862F-E21B607FD618}"/>
              </a:ext>
            </a:extLst>
          </p:cNvPr>
          <p:cNvSpPr txBox="1"/>
          <p:nvPr/>
        </p:nvSpPr>
        <p:spPr>
          <a:xfrm>
            <a:off x="7869113" y="2813433"/>
            <a:ext cx="138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n = 50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736729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6954471CF6E4B92D942EA5A5E5B33" ma:contentTypeVersion="9" ma:contentTypeDescription="Create a new document." ma:contentTypeScope="" ma:versionID="b12779d89cf5aaaaa18e8a6dc1566145">
  <xsd:schema xmlns:xsd="http://www.w3.org/2001/XMLSchema" xmlns:xs="http://www.w3.org/2001/XMLSchema" xmlns:p="http://schemas.microsoft.com/office/2006/metadata/properties" xmlns:ns3="dbdb81f7-2227-4c73-b16a-24b7a7702482" xmlns:ns4="ae7007f0-7324-48c8-804c-dce53b0f277f" targetNamespace="http://schemas.microsoft.com/office/2006/metadata/properties" ma:root="true" ma:fieldsID="e36c6bceeb57055df870d8ae84d8d0ba" ns3:_="" ns4:_="">
    <xsd:import namespace="dbdb81f7-2227-4c73-b16a-24b7a7702482"/>
    <xsd:import namespace="ae7007f0-7324-48c8-804c-dce53b0f27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db81f7-2227-4c73-b16a-24b7a77024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007f0-7324-48c8-804c-dce53b0f27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FCD4AD-3D9A-495B-BFB5-F5709502328C}">
  <ds:schemaRefs>
    <ds:schemaRef ds:uri="ae7007f0-7324-48c8-804c-dce53b0f277f"/>
    <ds:schemaRef ds:uri="dbdb81f7-2227-4c73-b16a-24b7a77024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3300A5-91E4-4999-B38E-5AD8894C779C}">
  <ds:schemaRefs>
    <ds:schemaRef ds:uri="dbdb81f7-2227-4c73-b16a-24b7a7702482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ae7007f0-7324-48c8-804c-dce53b0f277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C162FBD-8D6D-46FD-B0D3-861FDCCA33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495</Words>
  <Application>Microsoft Office PowerPoint</Application>
  <PresentationFormat>On-screen Show (16:9)</PresentationFormat>
  <Paragraphs>84</Paragraphs>
  <Slides>33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CIDFont+F2</vt:lpstr>
      <vt:lpstr>Short Stack</vt:lpstr>
      <vt:lpstr>Quicksand</vt:lpstr>
      <vt:lpstr>Arial</vt:lpstr>
      <vt:lpstr>Wingdings</vt:lpstr>
      <vt:lpstr>Amatic SC</vt:lpstr>
      <vt:lpstr>Knight template</vt:lpstr>
      <vt:lpstr>ELEMENTS OF COMPUTING SYSTEMS - 2</vt:lpstr>
      <vt:lpstr>PowerPoint Presentation</vt:lpstr>
      <vt:lpstr>1. Write a Jack program to execute the following equation If n &lt;=10, y=Σ n Else y=Σn2</vt:lpstr>
      <vt:lpstr>CODE Logic</vt:lpstr>
      <vt:lpstr>PowerPoint Presentation</vt:lpstr>
      <vt:lpstr>PowerPoint Presentation</vt:lpstr>
      <vt:lpstr>OUTPUT</vt:lpstr>
      <vt:lpstr>OUTPUT</vt:lpstr>
      <vt:lpstr>OUTPUT</vt:lpstr>
      <vt:lpstr>2.  Write a Jack program which counts up to 30 sec and automatically resets to 0.</vt:lpstr>
      <vt:lpstr>CODE LOGIC</vt:lpstr>
      <vt:lpstr>JACK CODE</vt:lpstr>
      <vt:lpstr>PowerPoint Presentation</vt:lpstr>
      <vt:lpstr>JACK COMPILATION</vt:lpstr>
      <vt:lpstr>OUTPUT</vt:lpstr>
      <vt:lpstr>ALTERNATIVE Jack code</vt:lpstr>
      <vt:lpstr>Next we have to compile that in command prompt </vt:lpstr>
      <vt:lpstr>Next we can find .vm file in folder as below</vt:lpstr>
      <vt:lpstr>Alternative CODE</vt:lpstr>
      <vt:lpstr>ALTERNATIVE OUTPUT</vt:lpstr>
      <vt:lpstr>ALTERNATIVE OUTPUT</vt:lpstr>
      <vt:lpstr>3.  Write a Jack program to find the sum of prime numbers from 50 to 100.</vt:lpstr>
      <vt:lpstr>CODE LOGIC</vt:lpstr>
      <vt:lpstr>JACK CODE</vt:lpstr>
      <vt:lpstr>JACK CODE</vt:lpstr>
      <vt:lpstr>JACK COMPILATION</vt:lpstr>
      <vt:lpstr>OUTPUT</vt:lpstr>
      <vt:lpstr> ALTERNATIVE JACK CODE</vt:lpstr>
      <vt:lpstr>VM SIMULATION</vt:lpstr>
      <vt:lpstr>4. Write a brief description of the various Jack OS Services</vt:lpstr>
      <vt:lpstr>introduction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Vikhyat Bansal</dc:creator>
  <cp:lastModifiedBy>Vikhyat Bansal - [CB.EN.U4AIE21076]</cp:lastModifiedBy>
  <cp:revision>21</cp:revision>
  <dcterms:modified xsi:type="dcterms:W3CDTF">2022-05-31T18:04:04Z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0x0101001066954471CF6E4B92D942EA5A5E5B33</vt:lpwstr>
  </property>
</Properties>
</file>